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17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26092-B917-4DCB-8327-7FF66AB42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486AE-5F3D-4DC3-827F-D25814FCC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112-5E99-4557-AA53-D3A7CC91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CE7D9-5E12-420E-B4BC-1255637E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5E18E-705F-4DB4-BD0F-39559679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C4C4C-7522-4761-9FE9-997E0EC09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6F84F-A5F5-40B1-8312-4C4A64738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BEE01-6624-40BA-B867-0536ED84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E044A-3E35-4ACA-AEE7-8A4A6610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BB4FD-DCFE-41A6-ADC7-934329CE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6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CCA7BD-8312-4851-B8A3-28E1BA5F0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993C1-C59C-450B-A689-C63019EFD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D8819-59F1-41FD-96BB-D6090415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CD71F-E819-4274-AB39-0D163331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E4660-5A22-4D55-A6A8-9A341E46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52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59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2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4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28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42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04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98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22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1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5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E1AC2-1E00-4C64-BA20-13DDDD676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379D8-582E-4A0E-B3D6-9658E2CC8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F6B19-0E1B-434C-9921-77B8F3B0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77253-4C40-4213-A134-E61048B6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D7DB3-A0A3-4192-AA49-243096642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89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75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01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699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2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962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916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74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33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240000" y="2160001"/>
            <a:ext cx="11760000" cy="1120307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5"/>
              </a:buClr>
              <a:defRPr sz="1800" b="0">
                <a:latin typeface="Calibri" pitchFamily="34" charset="0"/>
                <a:cs typeface="Calibri" pitchFamily="34" charset="0"/>
              </a:defRPr>
            </a:lvl1pPr>
            <a:lvl2pPr marL="361950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 marL="542925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40000" y="1440001"/>
            <a:ext cx="11760000" cy="34881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 lang="en-GB" sz="18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239999" y="720000"/>
            <a:ext cx="11760000" cy="3970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buNone/>
              <a:defRPr lang="en-GB" sz="22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1" y="0"/>
            <a:ext cx="2741071" cy="338554"/>
          </a:xfrm>
          <a:prstGeom prst="rect">
            <a:avLst/>
          </a:prstGeom>
          <a:solidFill>
            <a:schemeClr val="bg1"/>
          </a:solidFill>
          <a:effectLst>
            <a:outerShdw dist="6350" dir="5400000" algn="ctr" rotWithShape="0">
              <a:schemeClr val="accent1"/>
            </a:outerShdw>
          </a:effectLst>
        </p:spPr>
        <p:txBody>
          <a:bodyPr wrap="none">
            <a:spAutoFit/>
          </a:bodyPr>
          <a:lstStyle>
            <a:lvl1pPr marL="0" indent="0">
              <a:buFont typeface="Arial" pitchFamily="34" charset="0"/>
              <a:buNone/>
              <a:defRPr sz="1600" b="1" baseline="0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  <a:lvl2pPr marL="266700" indent="0">
              <a:buNone/>
              <a:defRPr/>
            </a:lvl2pPr>
            <a:lvl3pPr marL="623887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966862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1718" y="6456364"/>
            <a:ext cx="400049" cy="230187"/>
          </a:xfrm>
        </p:spPr>
        <p:txBody>
          <a:bodyPr wrap="none"/>
          <a:lstStyle>
            <a:lvl1pPr algn="l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rgbClr val="666666"/>
                </a:solidFill>
                <a:latin typeface="Century Gothic"/>
              </a:defRPr>
            </a:lvl1pPr>
          </a:lstStyle>
          <a:p>
            <a:pPr>
              <a:defRPr/>
            </a:pPr>
            <a:fld id="{9D6D160A-BD69-48C3-BE83-EB36BBBFB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9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156B-5BB9-4B83-B01A-5D3EA07F7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6333D-DA3D-47DE-8D51-074AD33DF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EB8C-2F09-4BBA-B2F9-29D91012B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9752A-8622-4402-A648-673ADA60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615-EEFB-46B0-BD53-4047EDC9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995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- al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3108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240000" y="2160001"/>
            <a:ext cx="11760000" cy="1120307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5"/>
              </a:buClr>
              <a:defRPr sz="1800" b="0">
                <a:latin typeface="Calibri" pitchFamily="34" charset="0"/>
                <a:cs typeface="Calibri" pitchFamily="34" charset="0"/>
              </a:defRPr>
            </a:lvl1pPr>
            <a:lvl2pPr marL="361950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 marL="542925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40000" y="1440001"/>
            <a:ext cx="11760000" cy="34881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 lang="en-GB" sz="18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239999" y="720000"/>
            <a:ext cx="11760000" cy="3970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buNone/>
              <a:defRPr lang="en-GB" sz="22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1" y="0"/>
            <a:ext cx="2741071" cy="338554"/>
          </a:xfrm>
          <a:prstGeom prst="rect">
            <a:avLst/>
          </a:prstGeom>
          <a:solidFill>
            <a:schemeClr val="bg1"/>
          </a:solidFill>
          <a:effectLst>
            <a:outerShdw dist="6350" dir="5400000" algn="ctr" rotWithShape="0">
              <a:schemeClr val="accent1"/>
            </a:outerShdw>
          </a:effectLst>
        </p:spPr>
        <p:txBody>
          <a:bodyPr wrap="none">
            <a:spAutoFit/>
          </a:bodyPr>
          <a:lstStyle>
            <a:lvl1pPr marL="0" indent="0">
              <a:buFont typeface="Arial" pitchFamily="34" charset="0"/>
              <a:buNone/>
              <a:defRPr sz="1600" b="1" baseline="0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  <a:lvl2pPr marL="266700" indent="0">
              <a:buNone/>
              <a:defRPr/>
            </a:lvl2pPr>
            <a:lvl3pPr marL="623887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238667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ull 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4"/>
          </p:nvPr>
        </p:nvSpPr>
        <p:spPr>
          <a:xfrm>
            <a:off x="792479" y="1801368"/>
            <a:ext cx="10914804" cy="259556"/>
          </a:xfrm>
          <a:prstGeom prst="rect">
            <a:avLst/>
          </a:prstGeom>
        </p:spPr>
        <p:txBody>
          <a:bodyPr tIns="0" bIns="0"/>
          <a:lstStyle>
            <a:lvl1pPr marL="0" indent="0">
              <a:spcBef>
                <a:spcPts val="0"/>
              </a:spcBef>
              <a:buNone/>
              <a:defRPr sz="1200" b="0" baseline="0">
                <a:solidFill>
                  <a:srgbClr val="009DD9"/>
                </a:solidFill>
              </a:defRPr>
            </a:lvl1pPr>
            <a:lvl2pPr marL="456964" indent="0">
              <a:buNone/>
              <a:defRPr sz="2000" b="1"/>
            </a:lvl2pPr>
            <a:lvl3pPr marL="913930" indent="0">
              <a:buNone/>
              <a:defRPr sz="1800" b="1"/>
            </a:lvl3pPr>
            <a:lvl4pPr marL="1370900" indent="0">
              <a:buNone/>
              <a:defRPr sz="1600" b="1"/>
            </a:lvl4pPr>
            <a:lvl5pPr marL="1827865" indent="0">
              <a:buNone/>
              <a:defRPr sz="1600" b="1"/>
            </a:lvl5pPr>
            <a:lvl6pPr marL="2284830" indent="0">
              <a:buNone/>
              <a:defRPr sz="1600" b="1"/>
            </a:lvl6pPr>
            <a:lvl7pPr marL="2741799" indent="0">
              <a:buNone/>
              <a:defRPr sz="1600" b="1"/>
            </a:lvl7pPr>
            <a:lvl8pPr marL="3198760" indent="0">
              <a:buNone/>
              <a:defRPr sz="1600" b="1"/>
            </a:lvl8pPr>
            <a:lvl9pPr marL="365573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6"/>
          </p:nvPr>
        </p:nvSpPr>
        <p:spPr>
          <a:xfrm>
            <a:off x="792479" y="2095503"/>
            <a:ext cx="10914804" cy="3963987"/>
          </a:xfrm>
          <a:prstGeom prst="rect">
            <a:avLst/>
          </a:prstGeom>
        </p:spPr>
        <p:txBody>
          <a:bodyPr wrap="none"/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792480" y="1280160"/>
            <a:ext cx="10880429" cy="315118"/>
          </a:xfrm>
          <a:prstGeom prst="rect">
            <a:avLst/>
          </a:prstGeom>
        </p:spPr>
        <p:txBody>
          <a:bodyPr tIns="0" bIns="0"/>
          <a:lstStyle>
            <a:lvl1pPr marL="0" indent="0"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</a:defRPr>
            </a:lvl1pPr>
            <a:lvl2pPr marL="456964" indent="0">
              <a:buNone/>
              <a:defRPr sz="2000" b="1"/>
            </a:lvl2pPr>
            <a:lvl3pPr marL="913930" indent="0">
              <a:buNone/>
              <a:defRPr sz="1800" b="1"/>
            </a:lvl3pPr>
            <a:lvl4pPr marL="1370900" indent="0">
              <a:buNone/>
              <a:defRPr sz="1600" b="1"/>
            </a:lvl4pPr>
            <a:lvl5pPr marL="1827865" indent="0">
              <a:buNone/>
              <a:defRPr sz="1600" b="1"/>
            </a:lvl5pPr>
            <a:lvl6pPr marL="2284830" indent="0">
              <a:buNone/>
              <a:defRPr sz="1600" b="1"/>
            </a:lvl6pPr>
            <a:lvl7pPr marL="2741799" indent="0">
              <a:buNone/>
              <a:defRPr sz="1600" b="1"/>
            </a:lvl7pPr>
            <a:lvl8pPr marL="3198760" indent="0">
              <a:buNone/>
              <a:defRPr sz="1600" b="1"/>
            </a:lvl8pPr>
            <a:lvl9pPr marL="365573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792482" y="6373368"/>
            <a:ext cx="10887287" cy="365760"/>
          </a:xfrm>
          <a:prstGeom prst="rect">
            <a:avLst/>
          </a:prstGeom>
        </p:spPr>
        <p:txBody>
          <a:bodyPr tIns="0" bIns="0" anchor="b"/>
          <a:lstStyle>
            <a:lvl1pPr marL="0" indent="0">
              <a:spcBef>
                <a:spcPts val="60"/>
              </a:spcBef>
              <a:buNone/>
              <a:defRPr sz="800" b="0" baseline="0">
                <a:solidFill>
                  <a:schemeClr val="tx1"/>
                </a:solidFill>
              </a:defRPr>
            </a:lvl1pPr>
            <a:lvl2pPr marL="456964" indent="0">
              <a:buNone/>
              <a:defRPr sz="2000" b="1"/>
            </a:lvl2pPr>
            <a:lvl3pPr marL="913930" indent="0">
              <a:buNone/>
              <a:defRPr sz="1800" b="1"/>
            </a:lvl3pPr>
            <a:lvl4pPr marL="1370900" indent="0">
              <a:buNone/>
              <a:defRPr sz="1600" b="1"/>
            </a:lvl4pPr>
            <a:lvl5pPr marL="1827865" indent="0">
              <a:buNone/>
              <a:defRPr sz="1600" b="1"/>
            </a:lvl5pPr>
            <a:lvl6pPr marL="2284830" indent="0">
              <a:buNone/>
              <a:defRPr sz="1600" b="1"/>
            </a:lvl6pPr>
            <a:lvl7pPr marL="2741799" indent="0">
              <a:buNone/>
              <a:defRPr sz="1600" b="1"/>
            </a:lvl7pPr>
            <a:lvl8pPr marL="3198760" indent="0">
              <a:buNone/>
              <a:defRPr sz="1600" b="1"/>
            </a:lvl8pPr>
            <a:lvl9pPr marL="365573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4008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R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240000" y="2160001"/>
            <a:ext cx="11760000" cy="1120307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5"/>
              </a:buClr>
              <a:defRPr sz="1800" b="0">
                <a:latin typeface="Calibri" pitchFamily="34" charset="0"/>
                <a:cs typeface="Calibri" pitchFamily="34" charset="0"/>
              </a:defRPr>
            </a:lvl1pPr>
            <a:lvl2pPr marL="361950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 marL="542925" indent="-180975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40000" y="1440001"/>
            <a:ext cx="11760000" cy="34881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None/>
              <a:defRPr lang="en-GB" sz="18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defRPr sz="1700" b="0">
                <a:latin typeface="Calibri" pitchFamily="34" charset="0"/>
                <a:cs typeface="Calibri" pitchFamily="34" charset="0"/>
              </a:defRPr>
            </a:lvl2pPr>
            <a:lvl3pPr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ct val="110000"/>
              <a:defRPr sz="1700" b="0">
                <a:latin typeface="Calibri" pitchFamily="34" charset="0"/>
                <a:cs typeface="Calibri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239999" y="720000"/>
            <a:ext cx="11760000" cy="3970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buNone/>
              <a:defRPr lang="en-GB" sz="2200" b="0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1" y="0"/>
            <a:ext cx="2741071" cy="338554"/>
          </a:xfrm>
          <a:prstGeom prst="rect">
            <a:avLst/>
          </a:prstGeom>
          <a:solidFill>
            <a:schemeClr val="bg1"/>
          </a:solidFill>
          <a:effectLst>
            <a:outerShdw dist="6350" dir="5400000" algn="ctr" rotWithShape="0">
              <a:schemeClr val="accent1"/>
            </a:outerShdw>
          </a:effectLst>
        </p:spPr>
        <p:txBody>
          <a:bodyPr wrap="none">
            <a:spAutoFit/>
          </a:bodyPr>
          <a:lstStyle>
            <a:lvl1pPr marL="0" indent="0">
              <a:buFont typeface="Arial" pitchFamily="34" charset="0"/>
              <a:buNone/>
              <a:defRPr sz="1600" b="1" baseline="0">
                <a:solidFill>
                  <a:schemeClr val="accent1"/>
                </a:solidFill>
                <a:latin typeface="Calibri" pitchFamily="34" charset="0"/>
                <a:cs typeface="Calibri" pitchFamily="34" charset="0"/>
              </a:defRPr>
            </a:lvl1pPr>
            <a:lvl2pPr marL="266700" indent="0">
              <a:buNone/>
              <a:defRPr/>
            </a:lvl2pPr>
            <a:lvl3pPr marL="623887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6033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99E0-2C40-49E6-9D4A-180E53F9C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E5B7C-54ED-4120-B76A-1343E6410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E6712-E5C8-49D8-98F3-D5B78B679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E1406-DB01-4E73-988F-2B3F872B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D0E1F-9AA9-4A8C-AE02-2E843122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DCD02-09F7-447D-8B63-7E0EE469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1D00-698E-481C-B8AD-2213C8B7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4FE4E-BC63-479B-8807-A25CB28E7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90EDA-BB69-4564-99FB-9BC1AA3C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2061C8-5218-4D9E-B88F-2C5DF904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1DAC4-7A65-41FB-8E73-B22143C82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94208-093A-40CD-A0C7-B2E46FE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9D1CF9-5CD6-4ADA-9002-527EAED7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578EB-3075-4D9E-B632-DE50CD63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6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50C4-D9BF-4FB1-B335-474D77E6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601866-113A-4E36-82EE-D83A3D9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FC582-DAEC-40E3-830E-F902819B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00A59-6A0C-41E7-94FF-FA61DB8D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5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C8AC9-289D-4D08-A999-F00BBA8B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10C35A-09D7-4460-BAC9-75862DE2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8DBB8-8B7A-4FCF-8D2D-A40FDC5FE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8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60AC6-8BBB-4631-8D63-01964F1BA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F940-56F2-4B96-86F6-A30833735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AD08C-9B04-46E6-A73B-C1DB24E46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5F51A-8560-496B-A67F-0800DE8BB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AEE45-83FD-496B-90D5-2BE479E4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988D92-E509-4DFC-9006-C6983626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7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5F48-A94B-433F-9363-977A68051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3D554E-05FC-4E59-A06C-961E8A99B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E5136-F81C-4349-9B8A-AE10FD3D4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BABC7-4A8C-45C7-8117-471FF683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BF65D-718B-4238-93C0-59A576F9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43B20-A4E9-4EE4-99A6-1C87BE2A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0B2D2A-19C6-4FAE-BA70-E9DE8B131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9833B-FA55-4A00-A86B-181350D2F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33ABF-373B-46A6-A063-A9F436BC2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B3889-04AF-46D7-8826-47FDF7795EC1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060D4-D151-41E9-A409-AD549C132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33369-3F26-49C6-A176-64452610F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282B-4D7E-4E0C-8CE3-B542472D1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0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790-2632-4B6C-A4DB-883AD4F2DA5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6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5A5C-B2E0-4DA1-A6A4-CE9598BEB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0812"/>
          </a:xfrm>
        </p:spPr>
        <p:txBody>
          <a:bodyPr>
            <a:normAutofit/>
          </a:bodyPr>
          <a:lstStyle/>
          <a:p>
            <a:r>
              <a:rPr lang="en-US" sz="8000" b="1" dirty="0"/>
              <a:t>RP 2021 Goals &amp; TBD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136CFA-BFEB-4E13-A6E1-3F9044D19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Part of Directors’ Reports</a:t>
            </a:r>
          </a:p>
        </p:txBody>
      </p:sp>
    </p:spTree>
    <p:extLst>
      <p:ext uri="{BB962C8B-B14F-4D97-AF65-F5344CB8AC3E}">
        <p14:creationId xmlns:p14="http://schemas.microsoft.com/office/powerpoint/2010/main" val="295019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0CF95-A273-4158-9FE4-AB779C7F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6"/>
            <a:ext cx="10515600" cy="97155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Overarching Goals &amp; TTD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4DDC8-E952-49DE-AE6E-C908EF0E2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266826"/>
            <a:ext cx="11715750" cy="542924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Property Management RFP/Selection (2/17 mtg)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Comcast Contract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estructure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Budget</a:t>
            </a:r>
            <a:endParaRPr lang="en-US" sz="4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Building Reps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Website Update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Activities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EBIA Recreational Facilities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Buildings &amp; Grounds (see next 2 slides)</a:t>
            </a:r>
            <a:endParaRPr lang="en-US" sz="4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9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937C-31A3-42E9-A0D5-1FAD3D9D1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Buildings &amp; Grounds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55EE3-29BA-4444-AC09-56C4175F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45338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Pool repairs</a:t>
            </a:r>
            <a:endParaRPr lang="en-US" sz="6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Block/mulch removal in front of </a:t>
            </a:r>
            <a:r>
              <a:rPr lang="en-US" sz="4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bldgs</a:t>
            </a:r>
            <a:endParaRPr lang="en-US" sz="4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Remaining new benches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Parking lot bumpers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Parking lot resurfacing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Walkway resurfacing (multi-year)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95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937C-31A3-42E9-A0D5-1FAD3D9D1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120"/>
            <a:ext cx="10515600" cy="9575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Buildings &amp; Grounds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55EE3-29BA-4444-AC09-56C4175F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475"/>
            <a:ext cx="10515600" cy="5653405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LTE upgrade for fire alarms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Elevator pit repairs – bldgs. 2 &amp; 3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Pressure wash roofs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Trash and Recycling – new times</a:t>
            </a:r>
          </a:p>
          <a:p>
            <a:pPr lvl="1"/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Trash pickup at 11am Tuesday and recycle pickup at 12pm Thursday </a:t>
            </a:r>
          </a:p>
          <a:p>
            <a:pPr lvl="1"/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Containers now will be put out for trash at 9am and recycle at 10am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0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EE57-9167-460E-BB49-C91DFF21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Ray’s Parting Words…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F1C61-4455-4C2C-9688-CA0EFC140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4"/>
            <a:ext cx="10515600" cy="5248275"/>
          </a:xfrm>
        </p:spPr>
        <p:txBody>
          <a:bodyPr>
            <a:noAutofit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Never answer an anonymous letter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You’ve got to be very careful if you don’t where you are going because you might not get there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never said most of the things I said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If the world was perfect it wouldn’t be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you come to the fork in the road take it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886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/>
          </p:cNvSpPr>
          <p:nvPr/>
        </p:nvSpPr>
        <p:spPr bwMode="auto">
          <a:xfrm>
            <a:off x="2360614" y="304800"/>
            <a:ext cx="7273925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849" tIns="50774" rIns="88849" bIns="50774"/>
          <a:lstStyle>
            <a:lvl1pPr defTabSz="9112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12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12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12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12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RAY &amp; BOB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333828" name="Picture 4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1303338"/>
            <a:ext cx="403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2175" y="5715000"/>
            <a:ext cx="8220075" cy="1143000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  <a:defRPr/>
            </a:pPr>
            <a:r>
              <a:rPr lang="en-US" sz="4400" b="1" dirty="0"/>
              <a:t>Thank You &amp; Good Luck!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191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Century Gothic</vt:lpstr>
      <vt:lpstr>Times New Roman</vt:lpstr>
      <vt:lpstr>Wingdings 3</vt:lpstr>
      <vt:lpstr>Office Theme</vt:lpstr>
      <vt:lpstr>8_Wisp</vt:lpstr>
      <vt:lpstr>RP 2021 Goals &amp; TBD</vt:lpstr>
      <vt:lpstr>Overarching Goals &amp; TTD List</vt:lpstr>
      <vt:lpstr>Buildings &amp; Grounds</vt:lpstr>
      <vt:lpstr>Buildings &amp; Grounds (cont.)</vt:lpstr>
      <vt:lpstr>Ray’s Parting Words…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 2021 Goals &amp; TBD</dc:title>
  <dc:creator>Richard George</dc:creator>
  <cp:lastModifiedBy>Richard George</cp:lastModifiedBy>
  <cp:revision>11</cp:revision>
  <dcterms:created xsi:type="dcterms:W3CDTF">2021-02-03T22:54:41Z</dcterms:created>
  <dcterms:modified xsi:type="dcterms:W3CDTF">2021-02-04T13:46:54Z</dcterms:modified>
</cp:coreProperties>
</file>